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69" r:id="rId4"/>
    <p:sldId id="270" r:id="rId5"/>
    <p:sldId id="271" r:id="rId6"/>
    <p:sldId id="272" r:id="rId7"/>
    <p:sldId id="273" r:id="rId8"/>
    <p:sldId id="274" r:id="rId9"/>
    <p:sldId id="2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www.kuhac.net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E8B68-5005-455B-BB4E-A1C5E72B38A8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35D7DA-258B-4B07-A38C-36901D502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www.kuhac.net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6CC1C-5835-4CFE-AA92-DEED428E5387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0F34F-4AC0-439C-A741-E2673600A7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0F34F-4AC0-439C-A741-E2673600A7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www.kuhac.net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0888-1054-40D2-81C3-B805F3ED7341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DA5B-1719-4766-9B6B-50103A785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0888-1054-40D2-81C3-B805F3ED7341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DA5B-1719-4766-9B6B-50103A785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0888-1054-40D2-81C3-B805F3ED7341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DA5B-1719-4766-9B6B-50103A785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0888-1054-40D2-81C3-B805F3ED7341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DA5B-1719-4766-9B6B-50103A785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0888-1054-40D2-81C3-B805F3ED7341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DA5B-1719-4766-9B6B-50103A785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0888-1054-40D2-81C3-B805F3ED7341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DA5B-1719-4766-9B6B-50103A785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0888-1054-40D2-81C3-B805F3ED7341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DA5B-1719-4766-9B6B-50103A785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0888-1054-40D2-81C3-B805F3ED7341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DA5B-1719-4766-9B6B-50103A785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0888-1054-40D2-81C3-B805F3ED7341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DA5B-1719-4766-9B6B-50103A785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0888-1054-40D2-81C3-B805F3ED7341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DA5B-1719-4766-9B6B-50103A785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0888-1054-40D2-81C3-B805F3ED7341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5DA5B-1719-4766-9B6B-50103A785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C0888-1054-40D2-81C3-B805F3ED7341}" type="datetimeFigureOut">
              <a:rPr lang="en-US" smtClean="0"/>
              <a:pPr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5DA5B-1719-4766-9B6B-50103A785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928670"/>
            <a:ext cx="192882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071934" y="2500306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 smtClean="0">
                <a:latin typeface="Comic Sans MS" pitchFamily="66" charset="0"/>
              </a:rPr>
              <a:t>www.kuhac.net</a:t>
            </a:r>
            <a:endParaRPr lang="en-US" sz="36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85918" y="3786190"/>
            <a:ext cx="51435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i="1" dirty="0" smtClean="0">
                <a:latin typeface="Gabriola" pitchFamily="82" charset="0"/>
              </a:rPr>
              <a:t>Franjo Ksaver Kuhač 1911.-2011</a:t>
            </a:r>
            <a:r>
              <a:rPr lang="hr-HR" sz="4000" i="1" dirty="0" smtClean="0">
                <a:latin typeface="Gabriola" pitchFamily="82" charset="0"/>
              </a:rPr>
              <a:t>.</a:t>
            </a:r>
          </a:p>
          <a:p>
            <a:pPr algn="ctr"/>
            <a:r>
              <a:rPr lang="hr-HR" sz="4000" i="1" dirty="0" smtClean="0">
                <a:latin typeface="Gabriola" pitchFamily="82" charset="0"/>
              </a:rPr>
              <a:t>-uz 100. obljetnicu smrti -</a:t>
            </a:r>
            <a:endParaRPr lang="hr-HR" sz="4000" i="1" dirty="0" smtClean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480"/>
            <a:ext cx="9525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1428736"/>
            <a:ext cx="142876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65011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b="1" dirty="0">
              <a:latin typeface="Comic Sans MS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50113" y="1643050"/>
            <a:ext cx="18437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50112" y="2428868"/>
            <a:ext cx="42080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 smtClean="0">
                <a:latin typeface="Comic Sans MS" pitchFamily="66" charset="0"/>
              </a:rPr>
              <a:t>www.kuhac.net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28728" y="3429000"/>
            <a:ext cx="61436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hr-HR" sz="2800" i="1" dirty="0" smtClean="0">
                <a:latin typeface="Gabriola" pitchFamily="82" charset="0"/>
              </a:rPr>
              <a:t>projekt Hrvatske udruge muzičkih knjižnica, arhiva i dokumentacijskih centara 2009.-2011.</a:t>
            </a:r>
          </a:p>
          <a:p>
            <a:pPr>
              <a:buFontTx/>
              <a:buChar char="-"/>
            </a:pPr>
            <a:r>
              <a:rPr lang="hr-HR" sz="2800" i="1" dirty="0" smtClean="0">
                <a:latin typeface="Gabriola" pitchFamily="82" charset="0"/>
              </a:rPr>
              <a:t>u suradnji sa: Komisijom za glazbene knjižnice i zbirke HKD ; Komisijom za muzejske knjižnice HKD ; Hrvatskim muzikološkim društvom</a:t>
            </a:r>
          </a:p>
          <a:p>
            <a:pPr>
              <a:buFontTx/>
              <a:buChar char="-"/>
            </a:pPr>
            <a:r>
              <a:rPr lang="hr-HR" sz="2800" i="1" dirty="0" smtClean="0">
                <a:latin typeface="Gabriola" pitchFamily="82" charset="0"/>
              </a:rPr>
              <a:t>sredstvima za digitalizaciju Ministarstva kulture RH</a:t>
            </a:r>
            <a:endParaRPr lang="en-US" sz="2800" i="1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071546"/>
            <a:ext cx="142876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650112" y="2214554"/>
            <a:ext cx="33507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 smtClean="0">
                <a:latin typeface="Comic Sans MS" pitchFamily="66" charset="0"/>
              </a:rPr>
              <a:t>www.kuhac.net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71604" y="3143248"/>
            <a:ext cx="592935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600" i="1" dirty="0" smtClean="0">
                <a:latin typeface="Garamond" pitchFamily="18" charset="0"/>
              </a:rPr>
              <a:t>Svrha i ciljevi projekta:</a:t>
            </a:r>
          </a:p>
          <a:p>
            <a:pPr>
              <a:buFontTx/>
              <a:buChar char="-"/>
            </a:pPr>
            <a:r>
              <a:rPr lang="hr-HR" sz="2600" i="1" dirty="0" smtClean="0">
                <a:latin typeface="Garamond" pitchFamily="18" charset="0"/>
              </a:rPr>
              <a:t>prikupljanje, očuvanje i promicanje baštine Franje Ksavera Kuhača</a:t>
            </a:r>
          </a:p>
          <a:p>
            <a:pPr>
              <a:buFontTx/>
              <a:buChar char="-"/>
            </a:pPr>
            <a:r>
              <a:rPr lang="hr-HR" sz="2600" i="1" dirty="0" smtClean="0">
                <a:latin typeface="Garamond" pitchFamily="18" charset="0"/>
              </a:rPr>
              <a:t> </a:t>
            </a:r>
            <a:r>
              <a:rPr lang="hr-HR" sz="2600" i="1" dirty="0" smtClean="0">
                <a:latin typeface="Garamond" pitchFamily="18" charset="0"/>
              </a:rPr>
              <a:t>za širu javnost – popularizacija</a:t>
            </a:r>
          </a:p>
          <a:p>
            <a:pPr>
              <a:buFontTx/>
              <a:buChar char="-"/>
            </a:pPr>
            <a:r>
              <a:rPr lang="hr-HR" sz="2600" i="1" dirty="0" smtClean="0">
                <a:latin typeface="Garamond" pitchFamily="18" charset="0"/>
              </a:rPr>
              <a:t>znanstvene svrhe – olakšanje dostupnosti</a:t>
            </a:r>
          </a:p>
          <a:p>
            <a:pPr>
              <a:buFontTx/>
              <a:buChar char="-"/>
            </a:pPr>
            <a:r>
              <a:rPr lang="hr-HR" sz="2600" i="1" dirty="0" smtClean="0">
                <a:latin typeface="Garamond" pitchFamily="18" charset="0"/>
              </a:rPr>
              <a:t>obrazovne svrhe – pomoć u nastavi (planiran i CD)</a:t>
            </a:r>
            <a:endParaRPr lang="en-US" sz="2600" i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071546"/>
            <a:ext cx="142876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650112" y="2214554"/>
            <a:ext cx="33507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 smtClean="0">
                <a:latin typeface="Comic Sans MS" pitchFamily="66" charset="0"/>
              </a:rPr>
              <a:t>www.kuhac.net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71604" y="3143248"/>
            <a:ext cx="642942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600" i="1" dirty="0" smtClean="0">
                <a:latin typeface="Garamond" pitchFamily="18" charset="0"/>
              </a:rPr>
              <a:t>Tijek projekta:</a:t>
            </a:r>
          </a:p>
          <a:p>
            <a:pPr marL="342900" indent="-342900">
              <a:buAutoNum type="arabicPeriod"/>
            </a:pPr>
            <a:r>
              <a:rPr lang="hr-HR" sz="2600" i="1" dirty="0" smtClean="0">
                <a:latin typeface="Garamond" pitchFamily="18" charset="0"/>
              </a:rPr>
              <a:t>Prikupljanje podataka o građi i postojećim informacijskim izvorima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hr-HR" sz="2600" i="1" dirty="0" smtClean="0">
                <a:latin typeface="Garamond" pitchFamily="18" charset="0"/>
              </a:rPr>
              <a:t>anketa u arhivima, knjižnicama i muzejima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hr-HR" sz="2600" i="1" dirty="0" smtClean="0">
                <a:latin typeface="Garamond" pitchFamily="18" charset="0"/>
              </a:rPr>
              <a:t>p</a:t>
            </a:r>
            <a:r>
              <a:rPr lang="hr-HR" sz="2600" i="1" dirty="0" smtClean="0">
                <a:latin typeface="Garamond" pitchFamily="18" charset="0"/>
              </a:rPr>
              <a:t>osjet rodnom Osijeku – muzeju i glazbenoj školi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hr-HR" sz="2600" i="1" dirty="0" smtClean="0">
                <a:latin typeface="Garamond" pitchFamily="18" charset="0"/>
              </a:rPr>
              <a:t>f</a:t>
            </a:r>
            <a:r>
              <a:rPr lang="hr-HR" sz="2600" i="1" dirty="0" smtClean="0">
                <a:latin typeface="Garamond" pitchFamily="18" charset="0"/>
              </a:rPr>
              <a:t>otografiranje mjesta vezanih uz lik i djelo FKK</a:t>
            </a:r>
            <a:endParaRPr lang="en-US" sz="2600" i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071546"/>
            <a:ext cx="142876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650112" y="2214554"/>
            <a:ext cx="33507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 smtClean="0">
                <a:latin typeface="Comic Sans MS" pitchFamily="66" charset="0"/>
              </a:rPr>
              <a:t>www.kuhac.net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71604" y="3143248"/>
            <a:ext cx="592935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600" i="1" dirty="0" smtClean="0">
                <a:latin typeface="Garamond" pitchFamily="18" charset="0"/>
              </a:rPr>
              <a:t>2. Izbor građe za digitalizaciju – kriteriji</a:t>
            </a:r>
          </a:p>
          <a:p>
            <a:pPr lvl="1">
              <a:buFont typeface="Arial" pitchFamily="34" charset="0"/>
              <a:buChar char="•"/>
            </a:pPr>
            <a:r>
              <a:rPr lang="hr-HR" sz="2600" i="1" dirty="0" smtClean="0">
                <a:latin typeface="Garamond" pitchFamily="18" charset="0"/>
              </a:rPr>
              <a:t> </a:t>
            </a:r>
            <a:r>
              <a:rPr lang="hr-HR" sz="2600" i="1" dirty="0" smtClean="0">
                <a:latin typeface="Garamond" pitchFamily="18" charset="0"/>
              </a:rPr>
              <a:t>fizičko stanje građe – za zaštitu</a:t>
            </a:r>
          </a:p>
          <a:p>
            <a:pPr lvl="1">
              <a:buFont typeface="Arial" pitchFamily="34" charset="0"/>
              <a:buChar char="•"/>
            </a:pPr>
            <a:r>
              <a:rPr lang="hr-HR" sz="2600" i="1" dirty="0" smtClean="0">
                <a:latin typeface="Garamond" pitchFamily="18" charset="0"/>
              </a:rPr>
              <a:t> </a:t>
            </a:r>
            <a:r>
              <a:rPr lang="hr-HR" sz="2600" i="1" dirty="0" smtClean="0">
                <a:latin typeface="Garamond" pitchFamily="18" charset="0"/>
              </a:rPr>
              <a:t>dostupnost – za znanstvene svrhe</a:t>
            </a:r>
          </a:p>
          <a:p>
            <a:pPr lvl="1">
              <a:buFont typeface="Arial" pitchFamily="34" charset="0"/>
              <a:buChar char="•"/>
            </a:pPr>
            <a:r>
              <a:rPr lang="hr-HR" sz="2600" i="1" dirty="0" smtClean="0">
                <a:latin typeface="Garamond" pitchFamily="18" charset="0"/>
              </a:rPr>
              <a:t> </a:t>
            </a:r>
            <a:r>
              <a:rPr lang="hr-HR" sz="2600" i="1" dirty="0" smtClean="0">
                <a:latin typeface="Garamond" pitchFamily="18" charset="0"/>
              </a:rPr>
              <a:t>atraktivnost – za popularizaciju</a:t>
            </a:r>
          </a:p>
          <a:p>
            <a:pPr>
              <a:buFont typeface="Arial" pitchFamily="34" charset="0"/>
              <a:buChar char="•"/>
            </a:pPr>
            <a:endParaRPr lang="hr-HR" sz="2600" i="1" dirty="0" smtClean="0">
              <a:latin typeface="Garamond" pitchFamily="18" charset="0"/>
            </a:endParaRPr>
          </a:p>
          <a:p>
            <a:r>
              <a:rPr lang="hr-HR" sz="2600" i="1" dirty="0" smtClean="0">
                <a:latin typeface="Garamond" pitchFamily="18" charset="0"/>
              </a:rPr>
              <a:t>Građa nije pod autorskom zaštitom</a:t>
            </a:r>
          </a:p>
          <a:p>
            <a:pPr>
              <a:buFont typeface="Arial" pitchFamily="34" charset="0"/>
              <a:buChar char="•"/>
            </a:pPr>
            <a:endParaRPr lang="hr-HR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071546"/>
            <a:ext cx="142876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650112" y="2214554"/>
            <a:ext cx="33507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 smtClean="0">
                <a:latin typeface="Comic Sans MS" pitchFamily="66" charset="0"/>
              </a:rPr>
              <a:t>www.kuhac.net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71604" y="3143248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00166" y="3071810"/>
            <a:ext cx="664373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600" i="1" dirty="0" smtClean="0">
                <a:latin typeface="Garamond" pitchFamily="18" charset="0"/>
              </a:rPr>
              <a:t>3. Digitalizacija – plaćena usluga</a:t>
            </a:r>
          </a:p>
          <a:p>
            <a:r>
              <a:rPr lang="hr-HR" sz="2600" i="1" dirty="0" smtClean="0">
                <a:latin typeface="Garamond" pitchFamily="18" charset="0"/>
              </a:rPr>
              <a:t>4. Studijsko snimanje glazbe – plaćena usluga</a:t>
            </a:r>
          </a:p>
          <a:p>
            <a:r>
              <a:rPr lang="hr-HR" sz="2600" i="1" dirty="0" smtClean="0">
                <a:latin typeface="Garamond" pitchFamily="18" charset="0"/>
              </a:rPr>
              <a:t>5. Izrada i odabir fotografija – članovi HUMKAD-a i plaćena usluga</a:t>
            </a:r>
          </a:p>
          <a:p>
            <a:r>
              <a:rPr lang="hr-HR" sz="2600" i="1" dirty="0" smtClean="0">
                <a:latin typeface="Garamond" pitchFamily="18" charset="0"/>
              </a:rPr>
              <a:t>6. Osuvremenjivanje bibliografija – članovi HUMKAD-a</a:t>
            </a:r>
          </a:p>
          <a:p>
            <a:r>
              <a:rPr lang="hr-HR" sz="2600" i="1" dirty="0" smtClean="0">
                <a:latin typeface="Garamond" pitchFamily="18" charset="0"/>
              </a:rPr>
              <a:t>7. Prilagođena biografija – plaćena usluga</a:t>
            </a:r>
          </a:p>
          <a:p>
            <a:r>
              <a:rPr lang="hr-HR" sz="2600" i="1" dirty="0" smtClean="0">
                <a:latin typeface="Garamond" pitchFamily="18" charset="0"/>
              </a:rPr>
              <a:t>8. Prijevod teksta na engleski jezik – plaćena usluga</a:t>
            </a:r>
            <a:endParaRPr lang="en-US" sz="2600" i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071546"/>
            <a:ext cx="142876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650112" y="2214554"/>
            <a:ext cx="33507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 smtClean="0">
                <a:latin typeface="Comic Sans MS" pitchFamily="66" charset="0"/>
              </a:rPr>
              <a:t>www.kuhac.net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71604" y="3143248"/>
            <a:ext cx="592935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i="1" dirty="0" smtClean="0">
                <a:latin typeface="Garamond" pitchFamily="18" charset="0"/>
              </a:rPr>
              <a:t>9.</a:t>
            </a:r>
            <a:r>
              <a:rPr lang="hr-HR" sz="2600" i="1" dirty="0" smtClean="0">
                <a:latin typeface="Garamond" pitchFamily="18" charset="0"/>
              </a:rPr>
              <a:t> Izrada mrežne stranice uz osnovne </a:t>
            </a:r>
            <a:r>
              <a:rPr lang="hr-HR" sz="2600" i="1" dirty="0" err="1" smtClean="0">
                <a:latin typeface="Garamond" pitchFamily="18" charset="0"/>
              </a:rPr>
              <a:t>metapodatke</a:t>
            </a:r>
            <a:r>
              <a:rPr lang="hr-HR" sz="2600" i="1" dirty="0" smtClean="0">
                <a:latin typeface="Garamond" pitchFamily="18" charset="0"/>
              </a:rPr>
              <a:t> – plaćena usluga</a:t>
            </a:r>
          </a:p>
          <a:p>
            <a:r>
              <a:rPr lang="hr-HR" sz="2600" i="1" dirty="0" smtClean="0">
                <a:latin typeface="Garamond" pitchFamily="18" charset="0"/>
              </a:rPr>
              <a:t>10. Istraživanje postojećih mrežnih sadržaja i postavljanje poveznica </a:t>
            </a:r>
          </a:p>
          <a:p>
            <a:r>
              <a:rPr lang="hr-HR" sz="2600" i="1" dirty="0" smtClean="0">
                <a:latin typeface="Garamond" pitchFamily="18" charset="0"/>
              </a:rPr>
              <a:t>(zanimljivosti ; Gdje je Kuhač? ; što nosi ime FKK ; uz pojedine pojmove)</a:t>
            </a:r>
            <a:endParaRPr lang="en-US" sz="2600" i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071546"/>
            <a:ext cx="142876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650112" y="2214554"/>
            <a:ext cx="33507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 smtClean="0">
                <a:latin typeface="Comic Sans MS" pitchFamily="66" charset="0"/>
              </a:rPr>
              <a:t>www.kuhac.net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71604" y="3143248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71604" y="3286124"/>
            <a:ext cx="635798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600" i="1" dirty="0" smtClean="0">
                <a:latin typeface="Garamond" pitchFamily="18" charset="0"/>
              </a:rPr>
              <a:t>11. Postavljanje mrežne stranice na portal Hrvatska kulturna baština</a:t>
            </a:r>
          </a:p>
          <a:p>
            <a:r>
              <a:rPr lang="hr-HR" sz="2600" i="1" dirty="0" smtClean="0">
                <a:latin typeface="Garamond" pitchFamily="18" charset="0"/>
              </a:rPr>
              <a:t>12. Prezentacija na </a:t>
            </a:r>
            <a:r>
              <a:rPr lang="hr-HR" sz="2600" i="1" dirty="0" err="1" smtClean="0">
                <a:latin typeface="Garamond" pitchFamily="18" charset="0"/>
              </a:rPr>
              <a:t>obljetničkom</a:t>
            </a:r>
            <a:r>
              <a:rPr lang="hr-HR" sz="2600" i="1" dirty="0" smtClean="0">
                <a:latin typeface="Garamond" pitchFamily="18" charset="0"/>
              </a:rPr>
              <a:t> skupu u HAZU, listopada 2011.</a:t>
            </a:r>
            <a:endParaRPr lang="en-US" sz="2600" i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525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071546"/>
            <a:ext cx="142876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650112" y="2214554"/>
            <a:ext cx="33507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b="1" dirty="0" smtClean="0">
                <a:latin typeface="Comic Sans MS" pitchFamily="66" charset="0"/>
              </a:rPr>
              <a:t>www.kuhac.net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71604" y="3143248"/>
            <a:ext cx="592935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600" i="1" dirty="0" smtClean="0">
                <a:latin typeface="Garamond" pitchFamily="18" charset="0"/>
              </a:rPr>
              <a:t>Predviđene dodatne aktivnosti:</a:t>
            </a:r>
          </a:p>
          <a:p>
            <a:pPr>
              <a:buFont typeface="Arial" pitchFamily="34" charset="0"/>
              <a:buChar char="•"/>
            </a:pPr>
            <a:r>
              <a:rPr lang="hr-HR" sz="2600" i="1" dirty="0" smtClean="0">
                <a:latin typeface="Garamond" pitchFamily="18" charset="0"/>
              </a:rPr>
              <a:t> </a:t>
            </a:r>
            <a:r>
              <a:rPr lang="hr-HR" sz="2600" i="1" dirty="0" smtClean="0">
                <a:latin typeface="Garamond" pitchFamily="18" charset="0"/>
              </a:rPr>
              <a:t>oblikovanje baze podataka s </a:t>
            </a:r>
            <a:r>
              <a:rPr lang="hr-HR" sz="2600" i="1" dirty="0" err="1" smtClean="0">
                <a:latin typeface="Garamond" pitchFamily="18" charset="0"/>
              </a:rPr>
              <a:t>metapodacima</a:t>
            </a:r>
            <a:r>
              <a:rPr lang="hr-HR" sz="2600" i="1" dirty="0" smtClean="0">
                <a:latin typeface="Garamond" pitchFamily="18" charset="0"/>
              </a:rPr>
              <a:t> za </a:t>
            </a:r>
            <a:r>
              <a:rPr lang="hr-HR" sz="2600" i="1" dirty="0" err="1" smtClean="0">
                <a:latin typeface="Garamond" pitchFamily="18" charset="0"/>
              </a:rPr>
              <a:t>digitaliziarnu</a:t>
            </a:r>
            <a:r>
              <a:rPr lang="hr-HR" sz="2600" i="1" dirty="0" smtClean="0">
                <a:latin typeface="Garamond" pitchFamily="18" charset="0"/>
              </a:rPr>
              <a:t> građu</a:t>
            </a:r>
          </a:p>
          <a:p>
            <a:pPr>
              <a:buFont typeface="Arial" pitchFamily="34" charset="0"/>
              <a:buChar char="•"/>
            </a:pPr>
            <a:r>
              <a:rPr lang="hr-HR" sz="2600" i="1" dirty="0" smtClean="0">
                <a:latin typeface="Garamond" pitchFamily="18" charset="0"/>
              </a:rPr>
              <a:t> </a:t>
            </a:r>
            <a:r>
              <a:rPr lang="hr-HR" sz="2600" i="1" dirty="0" smtClean="0">
                <a:latin typeface="Garamond" pitchFamily="18" charset="0"/>
              </a:rPr>
              <a:t>izdavanje CD-a za obrazovne potrebe</a:t>
            </a:r>
          </a:p>
          <a:p>
            <a:pPr>
              <a:buFont typeface="Arial" pitchFamily="34" charset="0"/>
              <a:buChar char="•"/>
            </a:pPr>
            <a:r>
              <a:rPr lang="hr-HR" sz="2600" i="1" dirty="0" smtClean="0">
                <a:latin typeface="Garamond" pitchFamily="18" charset="0"/>
              </a:rPr>
              <a:t> </a:t>
            </a:r>
            <a:r>
              <a:rPr lang="hr-HR" sz="2600" i="1" dirty="0" smtClean="0">
                <a:latin typeface="Garamond" pitchFamily="18" charset="0"/>
              </a:rPr>
              <a:t>prezentacija projekta izvan Hrvatske</a:t>
            </a:r>
            <a:endParaRPr lang="en-US" sz="2600" i="1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300</Words>
  <Application>Microsoft Office PowerPoint</Application>
  <PresentationFormat>On-screen Show (4:3)</PresentationFormat>
  <Paragraphs>47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zeljka</dc:creator>
  <cp:lastModifiedBy>zeljka</cp:lastModifiedBy>
  <cp:revision>18</cp:revision>
  <dcterms:created xsi:type="dcterms:W3CDTF">2012-04-10T09:34:28Z</dcterms:created>
  <dcterms:modified xsi:type="dcterms:W3CDTF">2012-04-10T11:02:01Z</dcterms:modified>
</cp:coreProperties>
</file>